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75" r:id="rId3"/>
    <p:sldId id="270" r:id="rId4"/>
    <p:sldId id="257" r:id="rId5"/>
    <p:sldId id="258" r:id="rId6"/>
    <p:sldId id="259" r:id="rId7"/>
    <p:sldId id="265" r:id="rId8"/>
    <p:sldId id="266" r:id="rId9"/>
    <p:sldId id="267" r:id="rId10"/>
    <p:sldId id="269" r:id="rId11"/>
    <p:sldId id="268" r:id="rId12"/>
    <p:sldId id="264" r:id="rId13"/>
    <p:sldId id="262" r:id="rId14"/>
    <p:sldId id="263" r:id="rId15"/>
    <p:sldId id="274" r:id="rId16"/>
    <p:sldId id="273" r:id="rId17"/>
    <p:sldId id="272" r:id="rId18"/>
  </p:sldIdLst>
  <p:sldSz cx="12192000" cy="6858000"/>
  <p:notesSz cx="7010400" cy="92360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ne, Paul" initials="CP" lastIdx="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4660"/>
  </p:normalViewPr>
  <p:slideViewPr>
    <p:cSldViewPr snapToGrid="0">
      <p:cViewPr varScale="1">
        <p:scale>
          <a:sx n="107" d="100"/>
          <a:sy n="107" d="100"/>
        </p:scale>
        <p:origin x="-392"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F5F7F65B-7284-410D-A347-21F8296835C3}" type="datetimeFigureOut">
              <a:rPr lang="en-US"/>
              <a:t>5/4/2015</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69895BDE-D7ED-47E3-8095-F0FA278D5D53}" type="slidenum">
              <a:rPr lang="en-US"/>
              <a:t>‹#›</a:t>
            </a:fld>
            <a:endParaRPr lang="en-US"/>
          </a:p>
        </p:txBody>
      </p:sp>
    </p:spTree>
    <p:extLst>
      <p:ext uri="{BB962C8B-B14F-4D97-AF65-F5344CB8AC3E}">
        <p14:creationId xmlns:p14="http://schemas.microsoft.com/office/powerpoint/2010/main" val="2413990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95BDE-D7ED-47E3-8095-F0FA278D5D53}" type="slidenum">
              <a:rPr lang="en-US"/>
              <a:t>‹#›</a:t>
            </a:fld>
            <a:endParaRPr lang="en-US"/>
          </a:p>
        </p:txBody>
      </p:sp>
    </p:spTree>
    <p:extLst>
      <p:ext uri="{BB962C8B-B14F-4D97-AF65-F5344CB8AC3E}">
        <p14:creationId xmlns:p14="http://schemas.microsoft.com/office/powerpoint/2010/main" val="162169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95BDE-D7ED-47E3-8095-F0FA278D5D53}" type="slidenum">
              <a:rPr lang="en-US"/>
              <a:t>‹#›</a:t>
            </a:fld>
            <a:endParaRPr lang="en-US"/>
          </a:p>
        </p:txBody>
      </p:sp>
    </p:spTree>
    <p:extLst>
      <p:ext uri="{BB962C8B-B14F-4D97-AF65-F5344CB8AC3E}">
        <p14:creationId xmlns:p14="http://schemas.microsoft.com/office/powerpoint/2010/main" val="2629205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95BDE-D7ED-47E3-8095-F0FA278D5D53}" type="slidenum">
              <a:rPr lang="en-US"/>
              <a:t>‹#›</a:t>
            </a:fld>
            <a:endParaRPr lang="en-US"/>
          </a:p>
        </p:txBody>
      </p:sp>
    </p:spTree>
    <p:extLst>
      <p:ext uri="{BB962C8B-B14F-4D97-AF65-F5344CB8AC3E}">
        <p14:creationId xmlns:p14="http://schemas.microsoft.com/office/powerpoint/2010/main" val="3885606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95BDE-D7ED-47E3-8095-F0FA278D5D53}" type="slidenum">
              <a:rPr lang="en-US"/>
              <a:t>‹#›</a:t>
            </a:fld>
            <a:endParaRPr lang="en-US"/>
          </a:p>
        </p:txBody>
      </p:sp>
    </p:spTree>
    <p:extLst>
      <p:ext uri="{BB962C8B-B14F-4D97-AF65-F5344CB8AC3E}">
        <p14:creationId xmlns:p14="http://schemas.microsoft.com/office/powerpoint/2010/main" val="267109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95BDE-D7ED-47E3-8095-F0FA278D5D53}" type="slidenum">
              <a:rPr lang="en-US"/>
              <a:t>‹#›</a:t>
            </a:fld>
            <a:endParaRPr lang="en-US"/>
          </a:p>
        </p:txBody>
      </p:sp>
    </p:spTree>
    <p:extLst>
      <p:ext uri="{BB962C8B-B14F-4D97-AF65-F5344CB8AC3E}">
        <p14:creationId xmlns:p14="http://schemas.microsoft.com/office/powerpoint/2010/main" val="3319034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95BDE-D7ED-47E3-8095-F0FA278D5D53}" type="slidenum">
              <a:rPr lang="en-US"/>
              <a:t>‹#›</a:t>
            </a:fld>
            <a:endParaRPr lang="en-US"/>
          </a:p>
        </p:txBody>
      </p:sp>
    </p:spTree>
    <p:extLst>
      <p:ext uri="{BB962C8B-B14F-4D97-AF65-F5344CB8AC3E}">
        <p14:creationId xmlns:p14="http://schemas.microsoft.com/office/powerpoint/2010/main" val="1864588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895BDE-D7ED-47E3-8095-F0FA278D5D53}" type="slidenum">
              <a:rPr lang="en-US"/>
              <a:t>‹#›</a:t>
            </a:fld>
            <a:endParaRPr lang="en-US"/>
          </a:p>
        </p:txBody>
      </p:sp>
    </p:spTree>
    <p:extLst>
      <p:ext uri="{BB962C8B-B14F-4D97-AF65-F5344CB8AC3E}">
        <p14:creationId xmlns:p14="http://schemas.microsoft.com/office/powerpoint/2010/main" val="4123314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5/4/2015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City of Portland</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Master Address Repository </a:t>
            </a:r>
          </a:p>
          <a:p>
            <a:r>
              <a:rPr lang="en-US" dirty="0" smtClean="0"/>
              <a:t>Intro and Data Cleanup Efforts</a:t>
            </a:r>
          </a:p>
          <a:p>
            <a:r>
              <a:rPr lang="en-US" dirty="0" smtClean="0"/>
              <a:t>Jake Brown Presenting</a:t>
            </a:r>
          </a:p>
          <a:p>
            <a:r>
              <a:rPr lang="en-US" dirty="0" smtClean="0"/>
              <a:t>GIS In Action – Lightning Talk</a:t>
            </a:r>
            <a:endParaRPr lang="en-US" dirty="0"/>
          </a:p>
        </p:txBody>
      </p:sp>
    </p:spTree>
    <p:extLst>
      <p:ext uri="{BB962C8B-B14F-4D97-AF65-F5344CB8AC3E}">
        <p14:creationId xmlns:p14="http://schemas.microsoft.com/office/powerpoint/2010/main" val="31117858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0"/>
            <a:ext cx="3549121" cy="1371600"/>
          </a:xfrm>
        </p:spPr>
        <p:txBody>
          <a:bodyPr>
            <a:normAutofit fontScale="90000"/>
          </a:bodyPr>
          <a:lstStyle/>
          <a:p>
            <a:r>
              <a:rPr lang="en-US" dirty="0"/>
              <a:t>How do Address Points</a:t>
            </a:r>
            <a:br>
              <a:rPr lang="en-US" dirty="0"/>
            </a:br>
            <a:r>
              <a:rPr lang="en-US" dirty="0"/>
              <a:t>Relate to External </a:t>
            </a:r>
            <a:r>
              <a:rPr lang="en-US" dirty="0" smtClean="0"/>
              <a:t>Resource:</a:t>
            </a:r>
            <a:br>
              <a:rPr lang="en-US" dirty="0" smtClean="0"/>
            </a:br>
            <a:r>
              <a:rPr lang="en-US" dirty="0" smtClean="0"/>
              <a:t>Smarty Streets</a:t>
            </a:r>
            <a:endParaRPr lang="en-US" dirty="0"/>
          </a:p>
        </p:txBody>
      </p:sp>
      <p:sp>
        <p:nvSpPr>
          <p:cNvPr id="4" name="Text Placeholder 3"/>
          <p:cNvSpPr>
            <a:spLocks noGrp="1"/>
          </p:cNvSpPr>
          <p:nvPr>
            <p:ph type="body" sz="half" idx="2"/>
          </p:nvPr>
        </p:nvSpPr>
        <p:spPr>
          <a:xfrm>
            <a:off x="1631092" y="1353065"/>
            <a:ext cx="3810112" cy="4899454"/>
          </a:xfrm>
        </p:spPr>
        <p:txBody>
          <a:bodyPr>
            <a:normAutofit/>
          </a:bodyPr>
          <a:lstStyle/>
          <a:p>
            <a:pPr algn="l"/>
            <a:r>
              <a:rPr lang="en-US" dirty="0"/>
              <a:t>Smarty Streets is a web based address verification </a:t>
            </a:r>
            <a:r>
              <a:rPr lang="en-US" dirty="0" smtClean="0"/>
              <a:t>API that </a:t>
            </a:r>
            <a:r>
              <a:rPr lang="en-US" dirty="0"/>
              <a:t>checks to see if addresses are deliverable.  It also gives us an estimated location based on tiger centerline data.  </a:t>
            </a:r>
          </a:p>
          <a:p>
            <a:r>
              <a:rPr lang="en-US" dirty="0"/>
              <a:t>Key Benefits</a:t>
            </a:r>
          </a:p>
          <a:p>
            <a:pPr marL="742950" lvl="1" indent="-285750">
              <a:buFont typeface="Arial" panose="020B0604020202020204" pitchFamily="34" charset="0"/>
              <a:buChar char="•"/>
            </a:pPr>
            <a:r>
              <a:rPr lang="en-US" dirty="0"/>
              <a:t>Only metric for valid mailing</a:t>
            </a:r>
          </a:p>
          <a:p>
            <a:pPr marL="742950" lvl="1" indent="-285750">
              <a:buFont typeface="Arial" panose="020B0604020202020204" pitchFamily="34" charset="0"/>
              <a:buChar char="•"/>
            </a:pPr>
            <a:r>
              <a:rPr lang="en-US" dirty="0"/>
              <a:t>Good for multi-dwelling</a:t>
            </a:r>
          </a:p>
          <a:p>
            <a:pPr marL="742950" lvl="1" indent="-285750">
              <a:buFont typeface="Arial" panose="020B0604020202020204" pitchFamily="34" charset="0"/>
              <a:buChar char="•"/>
            </a:pPr>
            <a:r>
              <a:rPr lang="en-US" dirty="0"/>
              <a:t>Bonus attribute </a:t>
            </a:r>
            <a:r>
              <a:rPr lang="en-US" dirty="0" smtClean="0"/>
              <a:t>data</a:t>
            </a:r>
          </a:p>
          <a:p>
            <a:r>
              <a:rPr lang="en-US" b="1" dirty="0" smtClean="0"/>
              <a:t>Scoring Criteria</a:t>
            </a:r>
          </a:p>
          <a:p>
            <a:pPr algn="l"/>
            <a:r>
              <a:rPr lang="en-US" dirty="0" smtClean="0"/>
              <a:t>Is the address is a valid mailing address with smarty streets? </a:t>
            </a:r>
            <a:r>
              <a:rPr lang="en-US" b="1" dirty="0" smtClean="0"/>
              <a:t>1 point</a:t>
            </a:r>
          </a:p>
          <a:p>
            <a:pPr algn="l"/>
            <a:r>
              <a:rPr lang="en-US" dirty="0" smtClean="0"/>
              <a:t>Is the address location on the same side of the street as MAR address location? </a:t>
            </a:r>
            <a:r>
              <a:rPr lang="en-US" b="1" dirty="0" smtClean="0"/>
              <a:t>1 point</a:t>
            </a:r>
            <a:endParaRPr lang="en-US" b="1" dirty="0"/>
          </a:p>
          <a:p>
            <a:pPr algn="l"/>
            <a:endParaRPr lang="en-US" sz="2200" dirty="0"/>
          </a:p>
        </p:txBody>
      </p:sp>
      <p:pic>
        <p:nvPicPr>
          <p:cNvPr id="7" name="Picture 6"/>
          <p:cNvPicPr>
            <a:picLocks noChangeAspect="1"/>
          </p:cNvPicPr>
          <p:nvPr/>
        </p:nvPicPr>
        <p:blipFill>
          <a:blip r:embed="rId2"/>
          <a:stretch>
            <a:fillRect/>
          </a:stretch>
        </p:blipFill>
        <p:spPr>
          <a:xfrm>
            <a:off x="5517935" y="376004"/>
            <a:ext cx="6038850" cy="4362450"/>
          </a:xfrm>
          <a:prstGeom prst="rect">
            <a:avLst/>
          </a:prstGeom>
        </p:spPr>
      </p:pic>
      <p:pic>
        <p:nvPicPr>
          <p:cNvPr id="8" name="Picture 7"/>
          <p:cNvPicPr>
            <a:picLocks noChangeAspect="1"/>
          </p:cNvPicPr>
          <p:nvPr/>
        </p:nvPicPr>
        <p:blipFill>
          <a:blip r:embed="rId3"/>
          <a:stretch>
            <a:fillRect/>
          </a:stretch>
        </p:blipFill>
        <p:spPr>
          <a:xfrm>
            <a:off x="7451277" y="5057035"/>
            <a:ext cx="2047875" cy="1466850"/>
          </a:xfrm>
          <a:prstGeom prst="rect">
            <a:avLst/>
          </a:prstGeom>
        </p:spPr>
      </p:pic>
      <p:pic>
        <p:nvPicPr>
          <p:cNvPr id="3" name="Picture 2"/>
          <p:cNvPicPr>
            <a:picLocks noChangeAspect="1"/>
          </p:cNvPicPr>
          <p:nvPr/>
        </p:nvPicPr>
        <p:blipFill>
          <a:blip r:embed="rId4"/>
          <a:stretch>
            <a:fillRect/>
          </a:stretch>
        </p:blipFill>
        <p:spPr>
          <a:xfrm>
            <a:off x="3692046" y="5812215"/>
            <a:ext cx="3175000" cy="723900"/>
          </a:xfrm>
          <a:prstGeom prst="rect">
            <a:avLst/>
          </a:prstGeom>
        </p:spPr>
      </p:pic>
    </p:spTree>
    <p:extLst>
      <p:ext uri="{BB962C8B-B14F-4D97-AF65-F5344CB8AC3E}">
        <p14:creationId xmlns:p14="http://schemas.microsoft.com/office/powerpoint/2010/main" val="22492708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0809" y="179173"/>
            <a:ext cx="3549121" cy="1371600"/>
          </a:xfrm>
        </p:spPr>
        <p:txBody>
          <a:bodyPr>
            <a:normAutofit fontScale="90000"/>
          </a:bodyPr>
          <a:lstStyle/>
          <a:p>
            <a:r>
              <a:rPr lang="en-US" dirty="0"/>
              <a:t>How do Address Points</a:t>
            </a:r>
            <a:br>
              <a:rPr lang="en-US" dirty="0"/>
            </a:br>
            <a:r>
              <a:rPr lang="en-US" dirty="0"/>
              <a:t>Relate to External </a:t>
            </a:r>
            <a:r>
              <a:rPr lang="en-US" dirty="0" smtClean="0"/>
              <a:t>Resource:</a:t>
            </a:r>
            <a:br>
              <a:rPr lang="en-US" dirty="0" smtClean="0"/>
            </a:br>
            <a:r>
              <a:rPr lang="en-US" dirty="0" smtClean="0"/>
              <a:t>Google Maps</a:t>
            </a:r>
            <a:endParaRPr lang="en-US" dirty="0"/>
          </a:p>
        </p:txBody>
      </p:sp>
      <p:sp>
        <p:nvSpPr>
          <p:cNvPr id="4" name="Text Placeholder 3"/>
          <p:cNvSpPr>
            <a:spLocks noGrp="1"/>
          </p:cNvSpPr>
          <p:nvPr>
            <p:ph type="body" sz="half" idx="2"/>
          </p:nvPr>
        </p:nvSpPr>
        <p:spPr>
          <a:xfrm>
            <a:off x="1570808" y="1533266"/>
            <a:ext cx="3549121" cy="2859755"/>
          </a:xfrm>
        </p:spPr>
        <p:txBody>
          <a:bodyPr>
            <a:noAutofit/>
          </a:bodyPr>
          <a:lstStyle/>
          <a:p>
            <a:pPr algn="l"/>
            <a:r>
              <a:rPr lang="en-US" dirty="0"/>
              <a:t>Google maps API has a free geocoding service that allows you to search for an address – if found it returns location and other details.</a:t>
            </a:r>
          </a:p>
          <a:p>
            <a:r>
              <a:rPr lang="en-US" dirty="0"/>
              <a:t>Key Limitations</a:t>
            </a:r>
          </a:p>
          <a:p>
            <a:pPr marL="628650" lvl="1" indent="-171450">
              <a:buFont typeface="Arial" panose="020B0604020202020204" pitchFamily="34" charset="0"/>
              <a:buChar char="•"/>
            </a:pPr>
            <a:r>
              <a:rPr lang="en-US" dirty="0"/>
              <a:t>rooftop and range interpolated matches  better</a:t>
            </a:r>
          </a:p>
          <a:p>
            <a:pPr marL="628650" lvl="1" indent="-171450">
              <a:buFont typeface="Arial" panose="020B0604020202020204" pitchFamily="34" charset="0"/>
              <a:buChar char="•"/>
            </a:pPr>
            <a:r>
              <a:rPr lang="en-US" dirty="0"/>
              <a:t>2500 queries a day (for free service)</a:t>
            </a:r>
          </a:p>
          <a:p>
            <a:pPr marL="628650" lvl="1" indent="-171450">
              <a:buFont typeface="Arial" panose="020B0604020202020204" pitchFamily="34" charset="0"/>
              <a:buChar char="•"/>
            </a:pPr>
            <a:r>
              <a:rPr lang="en-US" dirty="0"/>
              <a:t>Not good for multi-dwellings</a:t>
            </a:r>
          </a:p>
        </p:txBody>
      </p:sp>
      <p:sp>
        <p:nvSpPr>
          <p:cNvPr id="6" name="TextBox 5"/>
          <p:cNvSpPr txBox="1"/>
          <p:nvPr/>
        </p:nvSpPr>
        <p:spPr>
          <a:xfrm>
            <a:off x="5313405" y="5004486"/>
            <a:ext cx="6685005" cy="1477328"/>
          </a:xfrm>
          <a:prstGeom prst="rect">
            <a:avLst/>
          </a:prstGeom>
          <a:noFill/>
        </p:spPr>
        <p:txBody>
          <a:bodyPr wrap="square" rtlCol="0">
            <a:spAutoFit/>
          </a:bodyPr>
          <a:lstStyle/>
          <a:p>
            <a:pPr algn="ctr"/>
            <a:r>
              <a:rPr lang="en-US" b="1" dirty="0" smtClean="0"/>
              <a:t>Scoring Criteria</a:t>
            </a:r>
          </a:p>
          <a:p>
            <a:r>
              <a:rPr lang="en-US" dirty="0" smtClean="0"/>
              <a:t>The google maps location should be on the same side of the street as our address point.  </a:t>
            </a:r>
            <a:r>
              <a:rPr lang="en-US" b="1" dirty="0" smtClean="0"/>
              <a:t>1 point </a:t>
            </a:r>
          </a:p>
          <a:p>
            <a:r>
              <a:rPr lang="en-US" dirty="0" smtClean="0"/>
              <a:t>The google maps location should be within the same tax lot as our address point. </a:t>
            </a:r>
            <a:r>
              <a:rPr lang="en-US" b="1" dirty="0" smtClean="0"/>
              <a:t>1 point</a:t>
            </a:r>
            <a:endParaRPr lang="en-US" b="1" dirty="0"/>
          </a:p>
        </p:txBody>
      </p:sp>
      <p:pic>
        <p:nvPicPr>
          <p:cNvPr id="8" name="Picture 7"/>
          <p:cNvPicPr>
            <a:picLocks noChangeAspect="1"/>
          </p:cNvPicPr>
          <p:nvPr/>
        </p:nvPicPr>
        <p:blipFill>
          <a:blip r:embed="rId2"/>
          <a:stretch>
            <a:fillRect/>
          </a:stretch>
        </p:blipFill>
        <p:spPr>
          <a:xfrm>
            <a:off x="5398976" y="496270"/>
            <a:ext cx="6276975" cy="4152900"/>
          </a:xfrm>
          <a:prstGeom prst="rect">
            <a:avLst/>
          </a:prstGeom>
        </p:spPr>
      </p:pic>
      <p:pic>
        <p:nvPicPr>
          <p:cNvPr id="9" name="Picture 8"/>
          <p:cNvPicPr>
            <a:picLocks noChangeAspect="1"/>
          </p:cNvPicPr>
          <p:nvPr/>
        </p:nvPicPr>
        <p:blipFill>
          <a:blip r:embed="rId3"/>
          <a:stretch>
            <a:fillRect/>
          </a:stretch>
        </p:blipFill>
        <p:spPr>
          <a:xfrm>
            <a:off x="2508357" y="4753205"/>
            <a:ext cx="1990725" cy="1133475"/>
          </a:xfrm>
          <a:prstGeom prst="rect">
            <a:avLst/>
          </a:prstGeom>
        </p:spPr>
      </p:pic>
    </p:spTree>
    <p:extLst>
      <p:ext uri="{BB962C8B-B14F-4D97-AF65-F5344CB8AC3E}">
        <p14:creationId xmlns:p14="http://schemas.microsoft.com/office/powerpoint/2010/main" val="20297316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500" y="0"/>
            <a:ext cx="10018713" cy="766119"/>
          </a:xfrm>
        </p:spPr>
        <p:txBody>
          <a:bodyPr/>
          <a:lstStyle/>
          <a:p>
            <a:r>
              <a:rPr lang="en-US" dirty="0" smtClean="0"/>
              <a:t>Address Accuracy Scoring Recap</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018521636"/>
              </p:ext>
            </p:extLst>
          </p:nvPr>
        </p:nvGraphicFramePr>
        <p:xfrm>
          <a:off x="2398583" y="867948"/>
          <a:ext cx="8128000" cy="366732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69001">
                <a:tc>
                  <a:txBody>
                    <a:bodyPr/>
                    <a:lstStyle/>
                    <a:p>
                      <a:r>
                        <a:rPr lang="en-US" dirty="0" smtClean="0"/>
                        <a:t>Metric</a:t>
                      </a:r>
                      <a:endParaRPr lang="en-US" dirty="0"/>
                    </a:p>
                  </a:txBody>
                  <a:tcPr/>
                </a:tc>
                <a:tc>
                  <a:txBody>
                    <a:bodyPr/>
                    <a:lstStyle/>
                    <a:p>
                      <a:r>
                        <a:rPr lang="en-US" dirty="0" smtClean="0"/>
                        <a:t>Points Awarded</a:t>
                      </a:r>
                    </a:p>
                  </a:txBody>
                  <a:tcPr/>
                </a:tc>
                <a:extLst>
                  <a:ext uri="{0D108BD9-81ED-4DB2-BD59-A6C34878D82A}">
                    <a16:rowId xmlns:a16="http://schemas.microsoft.com/office/drawing/2014/main" val="10000"/>
                  </a:ext>
                </a:extLst>
              </a:tr>
              <a:tr h="369001">
                <a:tc>
                  <a:txBody>
                    <a:bodyPr/>
                    <a:lstStyle/>
                    <a:p>
                      <a:r>
                        <a:rPr lang="en-US" dirty="0" smtClean="0"/>
                        <a:t>Address</a:t>
                      </a:r>
                      <a:r>
                        <a:rPr lang="en-US" baseline="0" dirty="0" smtClean="0"/>
                        <a:t> Point within correct Tax Lot</a:t>
                      </a:r>
                      <a:endParaRPr lang="en-US" dirty="0"/>
                    </a:p>
                  </a:txBody>
                  <a:tcPr/>
                </a:tc>
                <a:tc>
                  <a:txBody>
                    <a:bodyPr/>
                    <a:lstStyle/>
                    <a:p>
                      <a:r>
                        <a:rPr lang="en-US" dirty="0" smtClean="0"/>
                        <a:t>3</a:t>
                      </a:r>
                      <a:endParaRPr lang="en-US" baseline="0" dirty="0" smtClean="0"/>
                    </a:p>
                  </a:txBody>
                  <a:tcPr/>
                </a:tc>
                <a:extLst>
                  <a:ext uri="{0D108BD9-81ED-4DB2-BD59-A6C34878D82A}">
                    <a16:rowId xmlns:a16="http://schemas.microsoft.com/office/drawing/2014/main" val="10001"/>
                  </a:ext>
                </a:extLst>
              </a:tr>
              <a:tr h="36900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Address Point</a:t>
                      </a:r>
                      <a:r>
                        <a:rPr lang="en-US" baseline="0" dirty="0" smtClean="0"/>
                        <a:t> within Building Footprint</a:t>
                      </a:r>
                      <a:endParaRPr lang="en-US" dirty="0" smtClean="0"/>
                    </a:p>
                  </a:txBody>
                  <a:tcPr/>
                </a:tc>
                <a:tc>
                  <a:txBody>
                    <a:bodyPr/>
                    <a:lstStyle/>
                    <a:p>
                      <a:r>
                        <a:rPr lang="en-US" dirty="0" smtClean="0"/>
                        <a:t>1</a:t>
                      </a:r>
                      <a:endParaRPr lang="en-US" dirty="0"/>
                    </a:p>
                  </a:txBody>
                  <a:tcPr/>
                </a:tc>
                <a:extLst>
                  <a:ext uri="{0D108BD9-81ED-4DB2-BD59-A6C34878D82A}">
                    <a16:rowId xmlns:a16="http://schemas.microsoft.com/office/drawing/2014/main" val="10002"/>
                  </a:ext>
                </a:extLst>
              </a:tr>
              <a:tr h="636906">
                <a:tc>
                  <a:txBody>
                    <a:bodyPr/>
                    <a:lstStyle/>
                    <a:p>
                      <a:r>
                        <a:rPr lang="en-US" dirty="0" smtClean="0"/>
                        <a:t>Address Point on same</a:t>
                      </a:r>
                      <a:r>
                        <a:rPr lang="en-US" baseline="0" dirty="0" smtClean="0"/>
                        <a:t> side of street as estimated centerline location</a:t>
                      </a:r>
                      <a:endParaRPr lang="en-US" dirty="0"/>
                    </a:p>
                  </a:txBody>
                  <a:tcPr/>
                </a:tc>
                <a:tc>
                  <a:txBody>
                    <a:bodyPr/>
                    <a:lstStyle/>
                    <a:p>
                      <a:r>
                        <a:rPr lang="en-US" dirty="0" smtClean="0"/>
                        <a:t>2</a:t>
                      </a:r>
                    </a:p>
                    <a:p>
                      <a:endParaRPr lang="en-US" dirty="0"/>
                    </a:p>
                  </a:txBody>
                  <a:tcPr/>
                </a:tc>
                <a:extLst>
                  <a:ext uri="{0D108BD9-81ED-4DB2-BD59-A6C34878D82A}">
                    <a16:rowId xmlns:a16="http://schemas.microsoft.com/office/drawing/2014/main" val="10003"/>
                  </a:ext>
                </a:extLst>
              </a:tr>
              <a:tr h="636906">
                <a:tc>
                  <a:txBody>
                    <a:bodyPr/>
                    <a:lstStyle/>
                    <a:p>
                      <a:r>
                        <a:rPr lang="en-US" dirty="0" smtClean="0"/>
                        <a:t>Address Point</a:t>
                      </a:r>
                      <a:r>
                        <a:rPr lang="en-US" baseline="0" dirty="0" smtClean="0"/>
                        <a:t> related to estimated google maps location</a:t>
                      </a:r>
                      <a:endParaRPr lang="en-US" dirty="0"/>
                    </a:p>
                  </a:txBody>
                  <a:tcPr/>
                </a:tc>
                <a:tc>
                  <a:txBody>
                    <a:bodyPr/>
                    <a:lstStyle/>
                    <a:p>
                      <a:r>
                        <a:rPr lang="en-US" baseline="0" dirty="0" smtClean="0"/>
                        <a:t>2</a:t>
                      </a:r>
                      <a:endParaRPr lang="en-US" dirty="0" smtClean="0"/>
                    </a:p>
                    <a:p>
                      <a:endParaRPr lang="en-US" dirty="0" smtClean="0"/>
                    </a:p>
                  </a:txBody>
                  <a:tcPr/>
                </a:tc>
                <a:extLst>
                  <a:ext uri="{0D108BD9-81ED-4DB2-BD59-A6C34878D82A}">
                    <a16:rowId xmlns:a16="http://schemas.microsoft.com/office/drawing/2014/main" val="10004"/>
                  </a:ext>
                </a:extLst>
              </a:tr>
              <a:tr h="636906">
                <a:tc>
                  <a:txBody>
                    <a:bodyPr/>
                    <a:lstStyle/>
                    <a:p>
                      <a:r>
                        <a:rPr lang="en-US" dirty="0" smtClean="0"/>
                        <a:t>Address </a:t>
                      </a:r>
                      <a:r>
                        <a:rPr lang="en-US" baseline="0" dirty="0" smtClean="0"/>
                        <a:t>description valid mailing address (according to smarty streets)</a:t>
                      </a:r>
                      <a:endParaRPr lang="en-US" dirty="0"/>
                    </a:p>
                  </a:txBody>
                  <a:tcPr/>
                </a:tc>
                <a:tc>
                  <a:txBody>
                    <a:bodyPr/>
                    <a:lstStyle/>
                    <a:p>
                      <a:r>
                        <a:rPr lang="en-US" dirty="0" smtClean="0"/>
                        <a:t>1</a:t>
                      </a:r>
                    </a:p>
                    <a:p>
                      <a:endParaRPr lang="en-US" dirty="0"/>
                    </a:p>
                  </a:txBody>
                  <a:tcPr/>
                </a:tc>
                <a:extLst>
                  <a:ext uri="{0D108BD9-81ED-4DB2-BD59-A6C34878D82A}">
                    <a16:rowId xmlns:a16="http://schemas.microsoft.com/office/drawing/2014/main" val="10005"/>
                  </a:ext>
                </a:extLst>
              </a:tr>
              <a:tr h="636906">
                <a:tc>
                  <a:txBody>
                    <a:bodyPr/>
                    <a:lstStyle/>
                    <a:p>
                      <a:r>
                        <a:rPr lang="en-US" dirty="0" smtClean="0"/>
                        <a:t>Address Point</a:t>
                      </a:r>
                      <a:r>
                        <a:rPr lang="en-US" baseline="0" dirty="0" smtClean="0"/>
                        <a:t> on same side of street as estimated Smarty Streets Location</a:t>
                      </a:r>
                      <a:endParaRPr lang="en-US" dirty="0"/>
                    </a:p>
                  </a:txBody>
                  <a:tcPr/>
                </a:tc>
                <a:tc>
                  <a:txBody>
                    <a:bodyPr/>
                    <a:lstStyle/>
                    <a:p>
                      <a:r>
                        <a:rPr lang="en-US" dirty="0" smtClean="0"/>
                        <a:t>1</a:t>
                      </a:r>
                      <a:endParaRPr lang="en-US" dirty="0"/>
                    </a:p>
                  </a:txBody>
                  <a:tcPr/>
                </a:tc>
                <a:extLst>
                  <a:ext uri="{0D108BD9-81ED-4DB2-BD59-A6C34878D82A}">
                    <a16:rowId xmlns:a16="http://schemas.microsoft.com/office/drawing/2014/main" val="10006"/>
                  </a:ext>
                </a:extLst>
              </a:tr>
            </a:tbl>
          </a:graphicData>
        </a:graphic>
      </p:graphicFrame>
      <p:sp>
        <p:nvSpPr>
          <p:cNvPr id="4" name="TextBox 3"/>
          <p:cNvSpPr txBox="1"/>
          <p:nvPr/>
        </p:nvSpPr>
        <p:spPr>
          <a:xfrm>
            <a:off x="2316480" y="4884214"/>
            <a:ext cx="7980817" cy="1754326"/>
          </a:xfrm>
          <a:prstGeom prst="rect">
            <a:avLst/>
          </a:prstGeom>
          <a:noFill/>
        </p:spPr>
        <p:txBody>
          <a:bodyPr wrap="square" rtlCol="0">
            <a:spAutoFit/>
          </a:bodyPr>
          <a:lstStyle/>
          <a:p>
            <a:r>
              <a:rPr lang="en-US" dirty="0" smtClean="0"/>
              <a:t>Completely Inaccurate Address – 0 points</a:t>
            </a:r>
          </a:p>
          <a:p>
            <a:r>
              <a:rPr lang="en-US" dirty="0" smtClean="0"/>
              <a:t>1</a:t>
            </a:r>
            <a:r>
              <a:rPr lang="en-US" baseline="30000" dirty="0" smtClean="0"/>
              <a:t>st</a:t>
            </a:r>
            <a:r>
              <a:rPr lang="en-US" dirty="0" smtClean="0"/>
              <a:t> round review minimum passing score – 6 points</a:t>
            </a:r>
          </a:p>
          <a:p>
            <a:r>
              <a:rPr lang="en-US" dirty="0" smtClean="0"/>
              <a:t>Perfect Score – 10 points</a:t>
            </a:r>
            <a:endParaRPr lang="en-US" dirty="0"/>
          </a:p>
          <a:p>
            <a:endParaRPr lang="en-US" dirty="0" smtClean="0"/>
          </a:p>
          <a:p>
            <a:r>
              <a:rPr lang="en-US" dirty="0"/>
              <a:t>*not all google data </a:t>
            </a:r>
            <a:r>
              <a:rPr lang="en-US" dirty="0" smtClean="0"/>
              <a:t>processed – we are limited to processing 2500 points per day.</a:t>
            </a:r>
            <a:endParaRPr lang="en-US" dirty="0"/>
          </a:p>
          <a:p>
            <a:endParaRPr lang="en-US" dirty="0"/>
          </a:p>
        </p:txBody>
      </p:sp>
    </p:spTree>
    <p:extLst>
      <p:ext uri="{BB962C8B-B14F-4D97-AF65-F5344CB8AC3E}">
        <p14:creationId xmlns:p14="http://schemas.microsoft.com/office/powerpoint/2010/main" val="23038547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938463"/>
          </a:xfrm>
        </p:spPr>
        <p:txBody>
          <a:bodyPr>
            <a:normAutofit/>
          </a:bodyPr>
          <a:lstStyle/>
          <a:p>
            <a:r>
              <a:rPr lang="en-US" dirty="0" smtClean="0"/>
              <a:t>Picture Painted…Now Let’s Fix the Data</a:t>
            </a:r>
            <a:endParaRPr lang="en-US" dirty="0"/>
          </a:p>
        </p:txBody>
      </p:sp>
      <p:sp>
        <p:nvSpPr>
          <p:cNvPr id="3" name="Content Placeholder 2"/>
          <p:cNvSpPr>
            <a:spLocks noGrp="1"/>
          </p:cNvSpPr>
          <p:nvPr>
            <p:ph idx="1"/>
          </p:nvPr>
        </p:nvSpPr>
        <p:spPr>
          <a:xfrm>
            <a:off x="1484310" y="1516829"/>
            <a:ext cx="10018713" cy="4274372"/>
          </a:xfrm>
        </p:spPr>
        <p:txBody>
          <a:bodyPr>
            <a:normAutofit fontScale="40000" lnSpcReduction="20000"/>
          </a:bodyPr>
          <a:lstStyle/>
          <a:p>
            <a:pPr marL="0" indent="0">
              <a:buNone/>
            </a:pPr>
            <a:r>
              <a:rPr lang="en-US" sz="3400" dirty="0" smtClean="0"/>
              <a:t>MAR data lives on SQL server 2008 database.  Our shape fields are of type &lt;geometry&gt;  this means that we can edit the shape field using SQL update statements. </a:t>
            </a:r>
          </a:p>
          <a:p>
            <a:pPr marL="0" indent="0">
              <a:buNone/>
            </a:pPr>
            <a:endParaRPr lang="en-US" sz="3400" dirty="0" smtClean="0"/>
          </a:p>
          <a:p>
            <a:pPr marL="0" indent="0">
              <a:buNone/>
            </a:pPr>
            <a:r>
              <a:rPr lang="en-US" sz="3400" dirty="0" smtClean="0"/>
              <a:t>The trick is to create “business rules” that we can script into SQL statements, identifying error patterns, isolating those records and updating shapes to correct the errors.  </a:t>
            </a:r>
            <a:endParaRPr lang="en-US" sz="3400" dirty="0"/>
          </a:p>
          <a:p>
            <a:pPr marL="0" indent="0">
              <a:buNone/>
            </a:pPr>
            <a:r>
              <a:rPr lang="en-US" sz="3400" dirty="0" smtClean="0"/>
              <a:t> </a:t>
            </a:r>
          </a:p>
          <a:p>
            <a:r>
              <a:rPr lang="en-US" sz="3400" dirty="0" smtClean="0"/>
              <a:t>Address point has </a:t>
            </a:r>
            <a:r>
              <a:rPr lang="en-US" sz="3400" dirty="0"/>
              <a:t>n</a:t>
            </a:r>
            <a:r>
              <a:rPr lang="en-US" sz="3400" dirty="0" smtClean="0"/>
              <a:t>o associated tax lot, but it’s on tax lot and the address does not violate the centerline rule? </a:t>
            </a:r>
          </a:p>
          <a:p>
            <a:pPr lvl="1"/>
            <a:r>
              <a:rPr lang="en-US" sz="3000" dirty="0" smtClean="0"/>
              <a:t> We can associate the address point with spatially coincident tax lot</a:t>
            </a:r>
          </a:p>
          <a:p>
            <a:r>
              <a:rPr lang="en-US" sz="3400" dirty="0"/>
              <a:t>Address point has no associated </a:t>
            </a:r>
            <a:r>
              <a:rPr lang="en-US" sz="3400" dirty="0" smtClean="0"/>
              <a:t>building, </a:t>
            </a:r>
            <a:r>
              <a:rPr lang="en-US" sz="3400" dirty="0"/>
              <a:t>but it’s on </a:t>
            </a:r>
            <a:r>
              <a:rPr lang="en-US" sz="3400" dirty="0" smtClean="0"/>
              <a:t>building </a:t>
            </a:r>
            <a:r>
              <a:rPr lang="en-US" sz="3400" dirty="0"/>
              <a:t>and the address does not violate the centerline </a:t>
            </a:r>
            <a:r>
              <a:rPr lang="en-US" sz="3400" dirty="0" smtClean="0"/>
              <a:t>rule?</a:t>
            </a:r>
          </a:p>
          <a:p>
            <a:pPr lvl="1"/>
            <a:r>
              <a:rPr lang="en-US" sz="2600" dirty="0" smtClean="0"/>
              <a:t>We </a:t>
            </a:r>
            <a:r>
              <a:rPr lang="en-US" sz="2600" dirty="0"/>
              <a:t>can associate the address point with spatially coincident </a:t>
            </a:r>
            <a:r>
              <a:rPr lang="en-US" sz="2600" dirty="0" smtClean="0"/>
              <a:t>building</a:t>
            </a:r>
          </a:p>
          <a:p>
            <a:r>
              <a:rPr lang="en-US" sz="3400" dirty="0" smtClean="0"/>
              <a:t>Only one building on tax lot?	</a:t>
            </a:r>
          </a:p>
          <a:p>
            <a:pPr lvl="1"/>
            <a:r>
              <a:rPr lang="en-US" sz="3000" dirty="0" smtClean="0"/>
              <a:t>address point should be on that building</a:t>
            </a:r>
          </a:p>
          <a:p>
            <a:r>
              <a:rPr lang="en-US" sz="3400" dirty="0" smtClean="0"/>
              <a:t>Only one house and one garage on tax lot?</a:t>
            </a:r>
          </a:p>
          <a:p>
            <a:pPr lvl="1"/>
            <a:r>
              <a:rPr lang="en-US" sz="3000" dirty="0" smtClean="0"/>
              <a:t>address </a:t>
            </a:r>
            <a:r>
              <a:rPr lang="en-US" sz="3000" dirty="0"/>
              <a:t>point should be on </a:t>
            </a:r>
            <a:r>
              <a:rPr lang="en-US" sz="3000" dirty="0" smtClean="0"/>
              <a:t>the house</a:t>
            </a:r>
          </a:p>
          <a:p>
            <a:r>
              <a:rPr lang="en-US" sz="3400" dirty="0" smtClean="0"/>
              <a:t>Addresses should be unique - delete duplicates</a:t>
            </a:r>
            <a:br>
              <a:rPr lang="en-US" sz="3400" dirty="0" smtClean="0"/>
            </a:br>
            <a:endParaRPr lang="en-US" sz="3400" dirty="0"/>
          </a:p>
        </p:txBody>
      </p:sp>
    </p:spTree>
    <p:extLst>
      <p:ext uri="{BB962C8B-B14F-4D97-AF65-F5344CB8AC3E}">
        <p14:creationId xmlns:p14="http://schemas.microsoft.com/office/powerpoint/2010/main" val="38648669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9430" y="164334"/>
            <a:ext cx="10018713" cy="871151"/>
          </a:xfrm>
        </p:spPr>
        <p:txBody>
          <a:bodyPr/>
          <a:lstStyle/>
          <a:p>
            <a:r>
              <a:rPr lang="en-US" dirty="0" smtClean="0"/>
              <a:t>Manual Corrections</a:t>
            </a:r>
            <a:endParaRPr lang="en-US" dirty="0"/>
          </a:p>
        </p:txBody>
      </p:sp>
      <p:sp>
        <p:nvSpPr>
          <p:cNvPr id="3" name="Content Placeholder 2"/>
          <p:cNvSpPr>
            <a:spLocks noGrp="1"/>
          </p:cNvSpPr>
          <p:nvPr>
            <p:ph idx="1"/>
          </p:nvPr>
        </p:nvSpPr>
        <p:spPr>
          <a:xfrm>
            <a:off x="1484310" y="864973"/>
            <a:ext cx="10018713" cy="5426226"/>
          </a:xfrm>
        </p:spPr>
        <p:txBody>
          <a:bodyPr>
            <a:noAutofit/>
          </a:bodyPr>
          <a:lstStyle/>
          <a:p>
            <a:pPr marL="0" indent="0" algn="ctr">
              <a:buNone/>
            </a:pPr>
            <a:r>
              <a:rPr lang="en-US" sz="1800" dirty="0" smtClean="0"/>
              <a:t>Thousands of records will still need to be reviewed and fixed by a human.  We can make that job easier by “painting the accuracy picture” of each address point.  Users can see all relevant metrics for each address so they can focus on fixing one address at a time.  We can build notification systems that will track an address through its accuracy life cycle.</a:t>
            </a:r>
          </a:p>
          <a:p>
            <a:r>
              <a:rPr lang="en-US" sz="1800" dirty="0" smtClean="0"/>
              <a:t>Correction Workflows  </a:t>
            </a:r>
          </a:p>
          <a:p>
            <a:pPr lvl="1"/>
            <a:r>
              <a:rPr lang="en-US" sz="1600" dirty="0" smtClean="0"/>
              <a:t>Level one editors – first pass review if the edit is straightforward, they fix, if the edit takes more than a couple minutes to resolve or advanced research they can escalate to level 2</a:t>
            </a:r>
          </a:p>
          <a:p>
            <a:pPr lvl="1"/>
            <a:r>
              <a:rPr lang="en-US" sz="1600" dirty="0" smtClean="0"/>
              <a:t>Level two editors- address editing subject matter expert, have knowledge of permitting system.  Can request centerline edit or field review.  Use an ArcMap DME to make edits.</a:t>
            </a:r>
          </a:p>
          <a:p>
            <a:pPr lvl="1"/>
            <a:r>
              <a:rPr lang="en-US" sz="1600" dirty="0" smtClean="0"/>
              <a:t>Centerline edit needed – in some cases our centerline network may need updating.  The address cleanup effort should force centerline errors to surface.</a:t>
            </a:r>
          </a:p>
          <a:p>
            <a:pPr lvl="1"/>
            <a:r>
              <a:rPr lang="en-US" sz="1600" dirty="0" smtClean="0"/>
              <a:t>County tax lot info needs updating – send report to county GIS team</a:t>
            </a:r>
          </a:p>
          <a:p>
            <a:pPr lvl="1"/>
            <a:r>
              <a:rPr lang="en-US" sz="1600" dirty="0" smtClean="0"/>
              <a:t>Building footprint missing – initial building creation process</a:t>
            </a:r>
          </a:p>
          <a:p>
            <a:pPr lvl="1"/>
            <a:r>
              <a:rPr lang="en-US" sz="1600" dirty="0" smtClean="0"/>
              <a:t>Field review needed – walk/drive/bike around to a location and figure our what’s going on.</a:t>
            </a:r>
          </a:p>
          <a:p>
            <a:r>
              <a:rPr lang="en-US" sz="1800" dirty="0" smtClean="0"/>
              <a:t>Re-run metrics</a:t>
            </a:r>
          </a:p>
          <a:p>
            <a:pPr lvl="1"/>
            <a:r>
              <a:rPr lang="en-US" sz="1600" dirty="0" smtClean="0"/>
              <a:t>After any address point is moved, metrics are re-run </a:t>
            </a:r>
            <a:endParaRPr lang="en-US" sz="1600" dirty="0"/>
          </a:p>
        </p:txBody>
      </p:sp>
    </p:spTree>
    <p:extLst>
      <p:ext uri="{BB962C8B-B14F-4D97-AF65-F5344CB8AC3E}">
        <p14:creationId xmlns:p14="http://schemas.microsoft.com/office/powerpoint/2010/main" val="2629785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72193"/>
            <a:ext cx="10018713" cy="685800"/>
          </a:xfrm>
        </p:spPr>
        <p:txBody>
          <a:bodyPr>
            <a:normAutofit fontScale="90000"/>
          </a:bodyPr>
          <a:lstStyle/>
          <a:p>
            <a:r>
              <a:rPr lang="en-US" dirty="0" smtClean="0"/>
              <a:t>Web Editing App Tier 1 Editor</a:t>
            </a:r>
            <a:endParaRPr lang="en-US" dirty="0"/>
          </a:p>
        </p:txBody>
      </p:sp>
      <p:pic>
        <p:nvPicPr>
          <p:cNvPr id="6" name="Content Placeholder 5"/>
          <p:cNvPicPr>
            <a:picLocks noGrp="1" noChangeAspect="1"/>
          </p:cNvPicPr>
          <p:nvPr>
            <p:ph idx="1"/>
          </p:nvPr>
        </p:nvPicPr>
        <p:blipFill>
          <a:blip r:embed="rId3"/>
          <a:stretch>
            <a:fillRect/>
          </a:stretch>
        </p:blipFill>
        <p:spPr>
          <a:xfrm>
            <a:off x="3150732" y="782057"/>
            <a:ext cx="8066662" cy="5791200"/>
          </a:xfrm>
          <a:prstGeom prst="rect">
            <a:avLst/>
          </a:prstGeom>
        </p:spPr>
      </p:pic>
    </p:spTree>
    <p:extLst>
      <p:ext uri="{BB962C8B-B14F-4D97-AF65-F5344CB8AC3E}">
        <p14:creationId xmlns:p14="http://schemas.microsoft.com/office/powerpoint/2010/main" val="1744355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9322" y="168443"/>
            <a:ext cx="10018713" cy="842209"/>
          </a:xfrm>
        </p:spPr>
        <p:txBody>
          <a:bodyPr>
            <a:normAutofit fontScale="90000"/>
          </a:bodyPr>
          <a:lstStyle/>
          <a:p>
            <a:r>
              <a:rPr lang="en-US" dirty="0" smtClean="0"/>
              <a:t>Feedback Loop</a:t>
            </a:r>
            <a:br>
              <a:rPr lang="en-US" dirty="0" smtClean="0"/>
            </a:br>
            <a:r>
              <a:rPr lang="en-US" sz="2200" dirty="0" smtClean="0"/>
              <a:t>Process for users to suggest address reviews</a:t>
            </a:r>
            <a:endParaRPr lang="en-US" sz="2200" dirty="0"/>
          </a:p>
        </p:txBody>
      </p:sp>
      <p:sp>
        <p:nvSpPr>
          <p:cNvPr id="4" name="TextBox 3"/>
          <p:cNvSpPr txBox="1"/>
          <p:nvPr/>
        </p:nvSpPr>
        <p:spPr>
          <a:xfrm>
            <a:off x="5582654" y="1491915"/>
            <a:ext cx="2382252" cy="923330"/>
          </a:xfrm>
          <a:prstGeom prst="rect">
            <a:avLst/>
          </a:prstGeom>
          <a:noFill/>
        </p:spPr>
        <p:txBody>
          <a:bodyPr wrap="square" rtlCol="0">
            <a:spAutoFit/>
          </a:bodyPr>
          <a:lstStyle/>
          <a:p>
            <a:pPr algn="ctr"/>
            <a:r>
              <a:rPr lang="en-US" dirty="0" smtClean="0"/>
              <a:t>Portland Maps user internal/external wants address reviewed</a:t>
            </a:r>
            <a:endParaRPr lang="en-US" dirty="0"/>
          </a:p>
        </p:txBody>
      </p:sp>
      <p:sp>
        <p:nvSpPr>
          <p:cNvPr id="5" name="TextBox 4"/>
          <p:cNvSpPr txBox="1"/>
          <p:nvPr/>
        </p:nvSpPr>
        <p:spPr>
          <a:xfrm>
            <a:off x="8490286" y="3641557"/>
            <a:ext cx="2382252" cy="923330"/>
          </a:xfrm>
          <a:prstGeom prst="rect">
            <a:avLst/>
          </a:prstGeom>
          <a:noFill/>
        </p:spPr>
        <p:txBody>
          <a:bodyPr wrap="square" rtlCol="0">
            <a:spAutoFit/>
          </a:bodyPr>
          <a:lstStyle/>
          <a:p>
            <a:pPr algn="ctr"/>
            <a:r>
              <a:rPr lang="en-US" dirty="0" smtClean="0"/>
              <a:t>Review request gets queued at the top of list for  Tier 2 review</a:t>
            </a:r>
            <a:endParaRPr lang="en-US" dirty="0"/>
          </a:p>
        </p:txBody>
      </p:sp>
      <p:sp>
        <p:nvSpPr>
          <p:cNvPr id="6" name="TextBox 5"/>
          <p:cNvSpPr txBox="1"/>
          <p:nvPr/>
        </p:nvSpPr>
        <p:spPr>
          <a:xfrm>
            <a:off x="5582654" y="5819273"/>
            <a:ext cx="2382252" cy="923330"/>
          </a:xfrm>
          <a:prstGeom prst="rect">
            <a:avLst/>
          </a:prstGeom>
          <a:noFill/>
        </p:spPr>
        <p:txBody>
          <a:bodyPr wrap="square" rtlCol="0">
            <a:spAutoFit/>
          </a:bodyPr>
          <a:lstStyle/>
          <a:p>
            <a:pPr algn="ctr"/>
            <a:r>
              <a:rPr lang="en-US" dirty="0" smtClean="0"/>
              <a:t>Address is review and update is made if needed</a:t>
            </a:r>
            <a:endParaRPr lang="en-US" dirty="0"/>
          </a:p>
        </p:txBody>
      </p:sp>
      <p:sp>
        <p:nvSpPr>
          <p:cNvPr id="7" name="TextBox 6"/>
          <p:cNvSpPr txBox="1"/>
          <p:nvPr/>
        </p:nvSpPr>
        <p:spPr>
          <a:xfrm>
            <a:off x="3200402" y="3655594"/>
            <a:ext cx="2382252" cy="646331"/>
          </a:xfrm>
          <a:prstGeom prst="rect">
            <a:avLst/>
          </a:prstGeom>
          <a:noFill/>
        </p:spPr>
        <p:txBody>
          <a:bodyPr wrap="square" rtlCol="0">
            <a:spAutoFit/>
          </a:bodyPr>
          <a:lstStyle/>
          <a:p>
            <a:pPr algn="ctr"/>
            <a:r>
              <a:rPr lang="en-US" dirty="0" smtClean="0"/>
              <a:t>User is notified to review details</a:t>
            </a:r>
            <a:endParaRPr lang="en-US" dirty="0"/>
          </a:p>
        </p:txBody>
      </p:sp>
      <p:sp>
        <p:nvSpPr>
          <p:cNvPr id="9" name="Left Arrow 8"/>
          <p:cNvSpPr/>
          <p:nvPr/>
        </p:nvSpPr>
        <p:spPr>
          <a:xfrm rot="13782763">
            <a:off x="8349916" y="259571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Arrow 9"/>
          <p:cNvSpPr/>
          <p:nvPr/>
        </p:nvSpPr>
        <p:spPr>
          <a:xfrm rot="18471641">
            <a:off x="8356120" y="5106302"/>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Arrow 10"/>
          <p:cNvSpPr/>
          <p:nvPr/>
        </p:nvSpPr>
        <p:spPr>
          <a:xfrm rot="2866300">
            <a:off x="4410540" y="505185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p:cNvSpPr/>
          <p:nvPr/>
        </p:nvSpPr>
        <p:spPr>
          <a:xfrm rot="7686479">
            <a:off x="4394900" y="254163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1913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7392" y="1543123"/>
            <a:ext cx="3549121" cy="621503"/>
          </a:xfrm>
        </p:spPr>
        <p:txBody>
          <a:bodyPr/>
          <a:lstStyle/>
          <a:p>
            <a:pPr algn="ctr"/>
            <a:r>
              <a:rPr lang="en-US" dirty="0" smtClean="0"/>
              <a:t>Questions?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2781" y="685800"/>
            <a:ext cx="4600026" cy="5105400"/>
          </a:xfrm>
        </p:spPr>
      </p:pic>
      <p:sp>
        <p:nvSpPr>
          <p:cNvPr id="5" name="Text Placeholder 4"/>
          <p:cNvSpPr>
            <a:spLocks noGrp="1"/>
          </p:cNvSpPr>
          <p:nvPr>
            <p:ph type="body" sz="half" idx="2"/>
          </p:nvPr>
        </p:nvSpPr>
        <p:spPr>
          <a:xfrm>
            <a:off x="1424152" y="2223978"/>
            <a:ext cx="4170530" cy="1087804"/>
          </a:xfrm>
        </p:spPr>
        <p:txBody>
          <a:bodyPr/>
          <a:lstStyle/>
          <a:p>
            <a:r>
              <a:rPr lang="en-US" sz="2000" dirty="0" smtClean="0"/>
              <a:t>Jake.Brown@PortlandOregon.gov</a:t>
            </a:r>
            <a:endParaRPr lang="en-US" dirty="0" smtClean="0"/>
          </a:p>
        </p:txBody>
      </p:sp>
      <p:sp>
        <p:nvSpPr>
          <p:cNvPr id="3" name="TextBox 2"/>
          <p:cNvSpPr txBox="1"/>
          <p:nvPr/>
        </p:nvSpPr>
        <p:spPr>
          <a:xfrm>
            <a:off x="1260475" y="4311225"/>
            <a:ext cx="4460797" cy="923330"/>
          </a:xfrm>
          <a:prstGeom prst="rect">
            <a:avLst/>
          </a:prstGeom>
          <a:noFill/>
        </p:spPr>
        <p:txBody>
          <a:bodyPr wrap="square" rtlCol="0" anchor="t">
            <a:spAutoFit/>
          </a:bodyPr>
          <a:lstStyle/>
          <a:p>
            <a:r>
              <a:rPr lang="en-US" dirty="0"/>
              <a:t>Want Scripts?</a:t>
            </a:r>
          </a:p>
          <a:p>
            <a:endParaRPr lang="en-US" dirty="0"/>
          </a:p>
          <a:p>
            <a:r>
              <a:rPr lang="en-US" dirty="0">
                <a:latin typeface="Corbel" charset="0"/>
              </a:rPr>
              <a:t>https://github.com/pdxgis/MAR-tools</a:t>
            </a:r>
            <a:endParaRPr lang="en-US" dirty="0">
              <a:latin typeface="Corbel" charset="0"/>
            </a:endParaRPr>
          </a:p>
        </p:txBody>
      </p:sp>
    </p:spTree>
    <p:extLst>
      <p:ext uri="{BB962C8B-B14F-4D97-AF65-F5344CB8AC3E}">
        <p14:creationId xmlns:p14="http://schemas.microsoft.com/office/powerpoint/2010/main" val="2114676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8150" y="246603"/>
            <a:ext cx="10018713" cy="1752599"/>
          </a:xfrm>
        </p:spPr>
        <p:txBody>
          <a:bodyPr/>
          <a:lstStyle/>
          <a:p>
            <a:r>
              <a:rPr lang="en-US" dirty="0" smtClean="0"/>
              <a:t>About Jake Brown</a:t>
            </a:r>
            <a:endParaRPr lang="en-US" dirty="0"/>
          </a:p>
        </p:txBody>
      </p:sp>
      <p:sp>
        <p:nvSpPr>
          <p:cNvPr id="3" name="Content Placeholder 2"/>
          <p:cNvSpPr>
            <a:spLocks noGrp="1"/>
          </p:cNvSpPr>
          <p:nvPr>
            <p:ph sz="half" idx="1"/>
          </p:nvPr>
        </p:nvSpPr>
        <p:spPr>
          <a:xfrm>
            <a:off x="1508049" y="2073490"/>
            <a:ext cx="4895055" cy="3124201"/>
          </a:xfrm>
        </p:spPr>
        <p:txBody>
          <a:bodyPr>
            <a:normAutofit fontScale="92500" lnSpcReduction="10000"/>
          </a:bodyPr>
          <a:lstStyle/>
          <a:p>
            <a:r>
              <a:rPr lang="en-US" dirty="0" smtClean="0"/>
              <a:t>First lightning talk</a:t>
            </a:r>
          </a:p>
          <a:p>
            <a:r>
              <a:rPr lang="en-US" dirty="0"/>
              <a:t>Computer science emphasis in GIS at Eau Claire </a:t>
            </a:r>
            <a:r>
              <a:rPr lang="en-US" dirty="0" smtClean="0"/>
              <a:t>Wisconsin</a:t>
            </a:r>
          </a:p>
          <a:p>
            <a:r>
              <a:rPr lang="en-US" dirty="0" smtClean="0"/>
              <a:t>Moved to Portland in 2008 BPA GIS – 6 years</a:t>
            </a:r>
          </a:p>
          <a:p>
            <a:r>
              <a:rPr lang="en-US" dirty="0" smtClean="0"/>
              <a:t>City of Portland Bureau of Development Services</a:t>
            </a:r>
          </a:p>
          <a:p>
            <a:r>
              <a:rPr lang="en-US" dirty="0" smtClean="0"/>
              <a:t>Big fan of web maps, python and mapping everything</a:t>
            </a:r>
          </a:p>
          <a:p>
            <a:r>
              <a:rPr lang="en-US" dirty="0" smtClean="0"/>
              <a:t>3 dogs</a:t>
            </a:r>
            <a:endParaRPr lang="en-US" dirty="0"/>
          </a:p>
          <a:p>
            <a:r>
              <a:rPr lang="en-US" dirty="0" smtClean="0"/>
              <a:t>Recently engaged</a:t>
            </a:r>
          </a:p>
          <a:p>
            <a:endParaRPr lang="en-US" dirty="0"/>
          </a:p>
        </p:txBody>
      </p:sp>
      <p:pic>
        <p:nvPicPr>
          <p:cNvPr id="1026" name="Picture 2" descr="http://people.uwec.edu/mbirika/Blugold_logo.gif"/>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04696" y="3356243"/>
            <a:ext cx="2339705" cy="136482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0835" y="5542886"/>
            <a:ext cx="3644329" cy="957938"/>
          </a:xfrm>
          <a:prstGeom prst="rect">
            <a:avLst/>
          </a:prstGeom>
        </p:spPr>
      </p:pic>
      <p:pic>
        <p:nvPicPr>
          <p:cNvPr id="6" name="Picture 5" descr="IMG_1864.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140616" y="2809783"/>
            <a:ext cx="4457353" cy="3343015"/>
          </a:xfrm>
          <a:prstGeom prst="rect">
            <a:avLst/>
          </a:prstGeom>
        </p:spPr>
      </p:pic>
    </p:spTree>
    <p:extLst>
      <p:ext uri="{BB962C8B-B14F-4D97-AF65-F5344CB8AC3E}">
        <p14:creationId xmlns:p14="http://schemas.microsoft.com/office/powerpoint/2010/main" val="680724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00920" y="1108087"/>
            <a:ext cx="4852837" cy="5383235"/>
          </a:xfrm>
          <a:prstGeom prst="rect">
            <a:avLst/>
          </a:prstGeom>
        </p:spPr>
      </p:pic>
      <p:sp>
        <p:nvSpPr>
          <p:cNvPr id="3" name="Title 2"/>
          <p:cNvSpPr>
            <a:spLocks noGrp="1"/>
          </p:cNvSpPr>
          <p:nvPr>
            <p:ph type="title"/>
          </p:nvPr>
        </p:nvSpPr>
        <p:spPr>
          <a:xfrm>
            <a:off x="1617981" y="150436"/>
            <a:ext cx="10018713" cy="871152"/>
          </a:xfrm>
        </p:spPr>
        <p:txBody>
          <a:bodyPr/>
          <a:lstStyle/>
          <a:p>
            <a:r>
              <a:rPr lang="en-US" dirty="0" smtClean="0"/>
              <a:t>Portland’s New </a:t>
            </a:r>
            <a:r>
              <a:rPr lang="en-US" dirty="0"/>
              <a:t>Master Address Repository?</a:t>
            </a:r>
          </a:p>
        </p:txBody>
      </p:sp>
    </p:spTree>
    <p:extLst>
      <p:ext uri="{BB962C8B-B14F-4D97-AF65-F5344CB8AC3E}">
        <p14:creationId xmlns:p14="http://schemas.microsoft.com/office/powerpoint/2010/main" val="30150786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535" y="163511"/>
            <a:ext cx="10539197" cy="1752599"/>
          </a:xfrm>
        </p:spPr>
        <p:txBody>
          <a:bodyPr/>
          <a:lstStyle/>
          <a:p>
            <a:r>
              <a:rPr lang="en-US" dirty="0" smtClean="0"/>
              <a:t>Master Address Repository: </a:t>
            </a:r>
            <a:r>
              <a:rPr lang="en-US" dirty="0" err="1" smtClean="0"/>
              <a:t>what,why</a:t>
            </a:r>
            <a:r>
              <a:rPr lang="en-US" dirty="0" smtClean="0"/>
              <a:t>, who, how</a:t>
            </a:r>
            <a:endParaRPr lang="en-US" dirty="0"/>
          </a:p>
        </p:txBody>
      </p:sp>
      <p:sp>
        <p:nvSpPr>
          <p:cNvPr id="3" name="Content Placeholder 2"/>
          <p:cNvSpPr>
            <a:spLocks noGrp="1"/>
          </p:cNvSpPr>
          <p:nvPr>
            <p:ph idx="1"/>
          </p:nvPr>
        </p:nvSpPr>
        <p:spPr>
          <a:xfrm>
            <a:off x="1484310" y="2136629"/>
            <a:ext cx="10018713" cy="3975062"/>
          </a:xfrm>
        </p:spPr>
        <p:txBody>
          <a:bodyPr>
            <a:normAutofit/>
          </a:bodyPr>
          <a:lstStyle/>
          <a:p>
            <a:r>
              <a:rPr lang="en-US" dirty="0" smtClean="0"/>
              <a:t>Relational database that associates addresses, buildings and tax lots.</a:t>
            </a:r>
          </a:p>
          <a:p>
            <a:r>
              <a:rPr lang="en-US" dirty="0" smtClean="0"/>
              <a:t>The City of Portland recognized the need of a single source of record for addressing to share within the city and regional data subscribers</a:t>
            </a:r>
          </a:p>
          <a:p>
            <a:r>
              <a:rPr lang="en-US" dirty="0" smtClean="0"/>
              <a:t>MAR captures change as we need to manage property data life cycle.</a:t>
            </a:r>
          </a:p>
          <a:p>
            <a:r>
              <a:rPr lang="en-US" dirty="0" smtClean="0"/>
              <a:t>Portland’s Bureau of Development Services add new addresses into the MAR using </a:t>
            </a:r>
            <a:r>
              <a:rPr lang="en-US" dirty="0" err="1" smtClean="0"/>
              <a:t>ArcMap</a:t>
            </a:r>
            <a:r>
              <a:rPr lang="en-US" dirty="0" smtClean="0"/>
              <a:t> based tools.</a:t>
            </a:r>
          </a:p>
          <a:p>
            <a:r>
              <a:rPr lang="en-US" dirty="0" smtClean="0"/>
              <a:t>Loading MAR with data and cleaning up the initial baseline</a:t>
            </a:r>
          </a:p>
          <a:p>
            <a:r>
              <a:rPr lang="en-US" dirty="0" smtClean="0"/>
              <a:t>Sophisticated metrics grade and flag data </a:t>
            </a:r>
            <a:r>
              <a:rPr lang="en-US" dirty="0"/>
              <a:t>discrepancies</a:t>
            </a:r>
            <a:endParaRPr lang="en-US" dirty="0" smtClean="0"/>
          </a:p>
          <a:p>
            <a:pPr marL="0" indent="0">
              <a:buNone/>
            </a:pPr>
            <a:endParaRPr lang="en-US" dirty="0"/>
          </a:p>
        </p:txBody>
      </p:sp>
    </p:spTree>
    <p:extLst>
      <p:ext uri="{BB962C8B-B14F-4D97-AF65-F5344CB8AC3E}">
        <p14:creationId xmlns:p14="http://schemas.microsoft.com/office/powerpoint/2010/main" val="9251126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did the data come from?</a:t>
            </a:r>
            <a:br>
              <a:rPr lang="en-US" dirty="0" smtClean="0"/>
            </a:br>
            <a:endParaRPr lang="en-US" dirty="0"/>
          </a:p>
        </p:txBody>
      </p:sp>
      <p:sp>
        <p:nvSpPr>
          <p:cNvPr id="3" name="Content Placeholder 2"/>
          <p:cNvSpPr>
            <a:spLocks noGrp="1"/>
          </p:cNvSpPr>
          <p:nvPr>
            <p:ph idx="1"/>
          </p:nvPr>
        </p:nvSpPr>
        <p:spPr>
          <a:xfrm>
            <a:off x="1484310" y="1795849"/>
            <a:ext cx="10018713" cy="3995351"/>
          </a:xfrm>
        </p:spPr>
        <p:txBody>
          <a:bodyPr>
            <a:normAutofit lnSpcReduction="10000"/>
          </a:bodyPr>
          <a:lstStyle/>
          <a:p>
            <a:pPr marL="0" indent="0">
              <a:buNone/>
            </a:pPr>
            <a:r>
              <a:rPr lang="en-US" dirty="0" smtClean="0"/>
              <a:t>Address points:</a:t>
            </a:r>
          </a:p>
          <a:p>
            <a:r>
              <a:rPr lang="en-US" dirty="0" smtClean="0"/>
              <a:t>County tax lots centroid @ 225k</a:t>
            </a:r>
          </a:p>
          <a:p>
            <a:r>
              <a:rPr lang="en-US" dirty="0" smtClean="0"/>
              <a:t>USPS – apartments and multi-dwelling @ 100k</a:t>
            </a:r>
          </a:p>
          <a:p>
            <a:r>
              <a:rPr lang="en-US" dirty="0" smtClean="0"/>
              <a:t>City of Portland’s permitting system @ 13k</a:t>
            </a:r>
          </a:p>
          <a:p>
            <a:pPr marL="0" indent="0">
              <a:buNone/>
            </a:pPr>
            <a:r>
              <a:rPr lang="en-US" dirty="0" smtClean="0"/>
              <a:t>Building Footprints:</a:t>
            </a:r>
          </a:p>
          <a:p>
            <a:r>
              <a:rPr lang="en-US" dirty="0" smtClean="0"/>
              <a:t>Derivative of </a:t>
            </a:r>
            <a:r>
              <a:rPr lang="en-US" dirty="0" err="1" smtClean="0"/>
              <a:t>LiDAR</a:t>
            </a:r>
            <a:r>
              <a:rPr lang="en-US" dirty="0" smtClean="0"/>
              <a:t> data and digitized footprints</a:t>
            </a:r>
          </a:p>
          <a:p>
            <a:pPr marL="0" indent="0">
              <a:buNone/>
            </a:pPr>
            <a:r>
              <a:rPr lang="en-US" dirty="0" err="1" smtClean="0"/>
              <a:t>Taxlot</a:t>
            </a:r>
            <a:r>
              <a:rPr lang="en-US" dirty="0" smtClean="0"/>
              <a:t> polygon:</a:t>
            </a:r>
          </a:p>
          <a:p>
            <a:r>
              <a:rPr lang="en-US" dirty="0" smtClean="0"/>
              <a:t>Counties (</a:t>
            </a:r>
            <a:r>
              <a:rPr lang="en-US" dirty="0" err="1" smtClean="0"/>
              <a:t>Multnomah,Washington,Clackamas</a:t>
            </a:r>
            <a:r>
              <a:rPr lang="en-US" dirty="0" smtClean="0"/>
              <a:t>)</a:t>
            </a:r>
            <a:endParaRPr lang="en-US" dirty="0"/>
          </a:p>
        </p:txBody>
      </p:sp>
    </p:spTree>
    <p:extLst>
      <p:ext uri="{BB962C8B-B14F-4D97-AF65-F5344CB8AC3E}">
        <p14:creationId xmlns:p14="http://schemas.microsoft.com/office/powerpoint/2010/main" val="20874799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187260"/>
            <a:ext cx="10018713" cy="1047247"/>
          </a:xfrm>
        </p:spPr>
        <p:txBody>
          <a:bodyPr/>
          <a:lstStyle/>
          <a:p>
            <a:r>
              <a:rPr lang="en-US" dirty="0" smtClean="0"/>
              <a:t>Paint an Address Accuracy Picture</a:t>
            </a:r>
            <a:endParaRPr lang="en-US" dirty="0"/>
          </a:p>
        </p:txBody>
      </p:sp>
      <p:sp>
        <p:nvSpPr>
          <p:cNvPr id="3" name="Content Placeholder 2"/>
          <p:cNvSpPr>
            <a:spLocks noGrp="1"/>
          </p:cNvSpPr>
          <p:nvPr>
            <p:ph idx="1"/>
          </p:nvPr>
        </p:nvSpPr>
        <p:spPr>
          <a:xfrm>
            <a:off x="1484310" y="1270111"/>
            <a:ext cx="10018713" cy="3964642"/>
          </a:xfrm>
        </p:spPr>
        <p:txBody>
          <a:bodyPr>
            <a:normAutofit/>
          </a:bodyPr>
          <a:lstStyle/>
          <a:p>
            <a:pPr marL="285750" lvl="1"/>
            <a:r>
              <a:rPr lang="en-US" dirty="0" smtClean="0"/>
              <a:t>Combination of quantify and qualify to identify issues with address point location </a:t>
            </a:r>
            <a:r>
              <a:rPr lang="en-US" dirty="0"/>
              <a:t>-- m</a:t>
            </a:r>
            <a:r>
              <a:rPr lang="en-US" dirty="0" smtClean="0"/>
              <a:t>etric </a:t>
            </a:r>
            <a:r>
              <a:rPr lang="en-US" dirty="0"/>
              <a:t>framework allows for more sources </a:t>
            </a:r>
            <a:endParaRPr lang="en-US" dirty="0" smtClean="0"/>
          </a:p>
          <a:p>
            <a:pPr lvl="1"/>
            <a:r>
              <a:rPr lang="en-US" dirty="0" smtClean="0"/>
              <a:t>SQL Server Geometry type allows us to detect how or address point is spatially related to anything other shape.  </a:t>
            </a:r>
          </a:p>
          <a:p>
            <a:pPr lvl="1"/>
            <a:r>
              <a:rPr lang="en-US" dirty="0" smtClean="0"/>
              <a:t>5 Metrics sources currently, adding more is as simple as connecting the dots</a:t>
            </a:r>
          </a:p>
          <a:p>
            <a:r>
              <a:rPr lang="en-US" dirty="0" smtClean="0"/>
              <a:t>Address accuracy goal:  </a:t>
            </a:r>
          </a:p>
          <a:p>
            <a:pPr lvl="1"/>
            <a:r>
              <a:rPr lang="en-US" dirty="0" smtClean="0">
                <a:solidFill>
                  <a:srgbClr val="FF0000"/>
                </a:solidFill>
              </a:rPr>
              <a:t>Rank address by accuracy score 0-10 (10 is perfect)</a:t>
            </a:r>
          </a:p>
          <a:p>
            <a:pPr lvl="1"/>
            <a:r>
              <a:rPr lang="en-US" dirty="0" smtClean="0"/>
              <a:t>Residential – address point should be on associated dwelling unit building</a:t>
            </a:r>
          </a:p>
          <a:p>
            <a:pPr lvl="1"/>
            <a:r>
              <a:rPr lang="en-US" dirty="0" smtClean="0"/>
              <a:t>Commercial – address point should be located at door or on tenant space</a:t>
            </a:r>
          </a:p>
          <a:p>
            <a:endParaRPr lang="en-US" dirty="0"/>
          </a:p>
        </p:txBody>
      </p:sp>
      <p:sp>
        <p:nvSpPr>
          <p:cNvPr id="4" name="TextBox 3"/>
          <p:cNvSpPr txBox="1"/>
          <p:nvPr/>
        </p:nvSpPr>
        <p:spPr>
          <a:xfrm>
            <a:off x="7643366" y="5946964"/>
            <a:ext cx="3952238" cy="707886"/>
          </a:xfrm>
          <a:prstGeom prst="rect">
            <a:avLst/>
          </a:prstGeom>
          <a:noFill/>
        </p:spPr>
        <p:txBody>
          <a:bodyPr wrap="square" rtlCol="0">
            <a:spAutoFit/>
          </a:bodyPr>
          <a:lstStyle/>
          <a:p>
            <a:r>
              <a:rPr lang="en-US" dirty="0" smtClean="0"/>
              <a:t>Let’s </a:t>
            </a:r>
            <a:r>
              <a:rPr lang="en-US" sz="4000" dirty="0" smtClean="0"/>
              <a:t>Jump</a:t>
            </a:r>
            <a:r>
              <a:rPr lang="en-US" dirty="0" smtClean="0"/>
              <a:t> In…</a:t>
            </a:r>
            <a:endParaRPr lang="en-US" dirty="0"/>
          </a:p>
        </p:txBody>
      </p:sp>
    </p:spTree>
    <p:extLst>
      <p:ext uri="{BB962C8B-B14F-4D97-AF65-F5344CB8AC3E}">
        <p14:creationId xmlns:p14="http://schemas.microsoft.com/office/powerpoint/2010/main" val="945664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2" y="0"/>
            <a:ext cx="3549121" cy="1371600"/>
          </a:xfrm>
        </p:spPr>
        <p:txBody>
          <a:bodyPr/>
          <a:lstStyle/>
          <a:p>
            <a:r>
              <a:rPr lang="en-US" dirty="0" smtClean="0"/>
              <a:t>How Do Address Points Relate to County Tax Lots?</a:t>
            </a:r>
            <a:endParaRPr lang="en-US" dirty="0"/>
          </a:p>
        </p:txBody>
      </p:sp>
      <p:pic>
        <p:nvPicPr>
          <p:cNvPr id="5" name="Content Placeholder 4"/>
          <p:cNvPicPr>
            <a:picLocks noGrp="1" noChangeAspect="1"/>
          </p:cNvPicPr>
          <p:nvPr>
            <p:ph idx="1"/>
          </p:nvPr>
        </p:nvPicPr>
        <p:blipFill>
          <a:blip r:embed="rId2"/>
          <a:stretch>
            <a:fillRect/>
          </a:stretch>
        </p:blipFill>
        <p:spPr>
          <a:xfrm>
            <a:off x="8773813" y="5289334"/>
            <a:ext cx="2390775" cy="1285875"/>
          </a:xfrm>
          <a:prstGeom prst="rect">
            <a:avLst/>
          </a:prstGeom>
        </p:spPr>
      </p:pic>
      <p:sp>
        <p:nvSpPr>
          <p:cNvPr id="4" name="Text Placeholder 3"/>
          <p:cNvSpPr>
            <a:spLocks noGrp="1"/>
          </p:cNvSpPr>
          <p:nvPr>
            <p:ph type="body" sz="half" idx="2"/>
          </p:nvPr>
        </p:nvSpPr>
        <p:spPr>
          <a:xfrm>
            <a:off x="1607880" y="997102"/>
            <a:ext cx="3549121" cy="3561971"/>
          </a:xfrm>
        </p:spPr>
        <p:txBody>
          <a:bodyPr>
            <a:normAutofit/>
          </a:bodyPr>
          <a:lstStyle/>
          <a:p>
            <a:pPr marL="285750" indent="-285750" algn="l">
              <a:buFont typeface="Arial" panose="020B0604020202020204" pitchFamily="34" charset="0"/>
              <a:buChar char="•"/>
            </a:pPr>
            <a:endParaRPr lang="en-US" dirty="0" smtClean="0"/>
          </a:p>
          <a:p>
            <a:r>
              <a:rPr lang="en-US" b="1" dirty="0" smtClean="0"/>
              <a:t>Scoring Criteria</a:t>
            </a:r>
            <a:endParaRPr lang="en-US" b="1" dirty="0"/>
          </a:p>
          <a:p>
            <a:pPr marL="285750" indent="-285750" algn="l">
              <a:buFont typeface="Arial" panose="020B0604020202020204" pitchFamily="34" charset="0"/>
              <a:buChar char="•"/>
            </a:pPr>
            <a:r>
              <a:rPr lang="en-US" dirty="0" smtClean="0"/>
              <a:t>Is the associated address point within the same tax lot it’s associated with in the MAR?    </a:t>
            </a:r>
          </a:p>
          <a:p>
            <a:pPr marL="742950" lvl="1" indent="-285750">
              <a:buFont typeface="Arial" panose="020B0604020202020204" pitchFamily="34" charset="0"/>
              <a:buChar char="•"/>
            </a:pPr>
            <a:r>
              <a:rPr lang="en-US" b="1" dirty="0" smtClean="0"/>
              <a:t>3 POINTS</a:t>
            </a:r>
          </a:p>
          <a:p>
            <a:pPr marL="285750" indent="-285750" algn="l">
              <a:buFont typeface="Arial" panose="020B0604020202020204" pitchFamily="34" charset="0"/>
              <a:buChar char="•"/>
            </a:pPr>
            <a:r>
              <a:rPr lang="en-US" dirty="0" smtClean="0"/>
              <a:t>If there is not taxlot, is the address point in a hydro body?    </a:t>
            </a:r>
          </a:p>
          <a:p>
            <a:pPr marL="742950" lvl="1" indent="-285750">
              <a:buFont typeface="Arial" panose="020B0604020202020204" pitchFamily="34" charset="0"/>
              <a:buChar char="•"/>
            </a:pPr>
            <a:r>
              <a:rPr lang="en-US" b="1" dirty="0" smtClean="0"/>
              <a:t>3 POINTS</a:t>
            </a:r>
          </a:p>
        </p:txBody>
      </p:sp>
      <p:sp>
        <p:nvSpPr>
          <p:cNvPr id="7" name="TextBox 6"/>
          <p:cNvSpPr txBox="1"/>
          <p:nvPr/>
        </p:nvSpPr>
        <p:spPr>
          <a:xfrm>
            <a:off x="4603230" y="5133924"/>
            <a:ext cx="4021611" cy="1200329"/>
          </a:xfrm>
          <a:prstGeom prst="rect">
            <a:avLst/>
          </a:prstGeom>
          <a:noFill/>
        </p:spPr>
        <p:txBody>
          <a:bodyPr wrap="square" rtlCol="0">
            <a:spAutoFit/>
          </a:bodyPr>
          <a:lstStyle/>
          <a:p>
            <a:r>
              <a:rPr lang="en-US" b="1" dirty="0" smtClean="0">
                <a:solidFill>
                  <a:srgbClr val="0070C0"/>
                </a:solidFill>
              </a:rPr>
              <a:t>We can connect the dots from the associated building centroid to the address point.  That’s line should not cross the tax lot boundary</a:t>
            </a:r>
            <a:endParaRPr lang="en-US" b="1" dirty="0">
              <a:solidFill>
                <a:srgbClr val="0070C0"/>
              </a:solidFill>
            </a:endParaRPr>
          </a:p>
        </p:txBody>
      </p:sp>
      <p:pic>
        <p:nvPicPr>
          <p:cNvPr id="3" name="Picture 2"/>
          <p:cNvPicPr>
            <a:picLocks noChangeAspect="1"/>
          </p:cNvPicPr>
          <p:nvPr/>
        </p:nvPicPr>
        <p:blipFill>
          <a:blip r:embed="rId3"/>
          <a:stretch>
            <a:fillRect/>
          </a:stretch>
        </p:blipFill>
        <p:spPr>
          <a:xfrm>
            <a:off x="5638441" y="771525"/>
            <a:ext cx="5676900" cy="3486150"/>
          </a:xfrm>
          <a:prstGeom prst="rect">
            <a:avLst/>
          </a:prstGeom>
        </p:spPr>
      </p:pic>
      <p:pic>
        <p:nvPicPr>
          <p:cNvPr id="9" name="Picture 8"/>
          <p:cNvPicPr>
            <a:picLocks noChangeAspect="1"/>
          </p:cNvPicPr>
          <p:nvPr/>
        </p:nvPicPr>
        <p:blipFill>
          <a:blip r:embed="rId4"/>
          <a:stretch>
            <a:fillRect/>
          </a:stretch>
        </p:blipFill>
        <p:spPr>
          <a:xfrm>
            <a:off x="2491852" y="4394278"/>
            <a:ext cx="1781175" cy="2133600"/>
          </a:xfrm>
          <a:prstGeom prst="rect">
            <a:avLst/>
          </a:prstGeom>
        </p:spPr>
      </p:pic>
    </p:spTree>
    <p:extLst>
      <p:ext uri="{BB962C8B-B14F-4D97-AF65-F5344CB8AC3E}">
        <p14:creationId xmlns:p14="http://schemas.microsoft.com/office/powerpoint/2010/main" val="22732009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6553" y="129746"/>
            <a:ext cx="3391180" cy="1371600"/>
          </a:xfrm>
        </p:spPr>
        <p:txBody>
          <a:bodyPr/>
          <a:lstStyle/>
          <a:p>
            <a:r>
              <a:rPr lang="en-US" dirty="0"/>
              <a:t>How do Address </a:t>
            </a:r>
            <a:r>
              <a:rPr lang="en-US" dirty="0" smtClean="0"/>
              <a:t>Points</a:t>
            </a:r>
            <a:br>
              <a:rPr lang="en-US" dirty="0" smtClean="0"/>
            </a:br>
            <a:r>
              <a:rPr lang="en-US" dirty="0" smtClean="0"/>
              <a:t>Relate </a:t>
            </a:r>
            <a:r>
              <a:rPr lang="en-US" dirty="0"/>
              <a:t>to </a:t>
            </a:r>
            <a:r>
              <a:rPr lang="en-US" dirty="0" smtClean="0"/>
              <a:t/>
            </a:r>
            <a:br>
              <a:rPr lang="en-US" dirty="0" smtClean="0"/>
            </a:br>
            <a:r>
              <a:rPr lang="en-US" dirty="0" smtClean="0"/>
              <a:t>PDX Building Footprints</a:t>
            </a:r>
            <a:endParaRPr lang="en-US" dirty="0"/>
          </a:p>
        </p:txBody>
      </p:sp>
      <p:sp>
        <p:nvSpPr>
          <p:cNvPr id="4" name="Text Placeholder 3"/>
          <p:cNvSpPr>
            <a:spLocks noGrp="1"/>
          </p:cNvSpPr>
          <p:nvPr>
            <p:ph type="body" sz="half" idx="2"/>
          </p:nvPr>
        </p:nvSpPr>
        <p:spPr>
          <a:xfrm>
            <a:off x="1655762" y="1501346"/>
            <a:ext cx="3549121" cy="3441357"/>
          </a:xfrm>
        </p:spPr>
        <p:txBody>
          <a:bodyPr>
            <a:normAutofit/>
          </a:bodyPr>
          <a:lstStyle/>
          <a:p>
            <a:r>
              <a:rPr lang="en-US" b="1" dirty="0"/>
              <a:t>Scoring Criteria</a:t>
            </a:r>
          </a:p>
          <a:p>
            <a:pPr marL="285750" indent="-285750" algn="l">
              <a:buFont typeface="Arial" panose="020B0604020202020204" pitchFamily="34" charset="0"/>
              <a:buChar char="•"/>
            </a:pPr>
            <a:r>
              <a:rPr lang="en-US" dirty="0"/>
              <a:t>Is the address point associated within the same </a:t>
            </a:r>
            <a:r>
              <a:rPr lang="en-US" dirty="0" smtClean="0"/>
              <a:t>building it’s </a:t>
            </a:r>
            <a:r>
              <a:rPr lang="en-US" dirty="0"/>
              <a:t>associated with in the MAR?    </a:t>
            </a:r>
            <a:r>
              <a:rPr lang="en-US" dirty="0" smtClean="0"/>
              <a:t>Garages are ignored. </a:t>
            </a:r>
            <a:r>
              <a:rPr lang="en-US" b="1" dirty="0" smtClean="0"/>
              <a:t>1 POINT</a:t>
            </a:r>
          </a:p>
          <a:p>
            <a:pPr lvl="1"/>
            <a:endParaRPr lang="en-US" b="1" dirty="0" smtClean="0"/>
          </a:p>
        </p:txBody>
      </p:sp>
      <p:pic>
        <p:nvPicPr>
          <p:cNvPr id="5" name="Content Placeholder 4"/>
          <p:cNvPicPr>
            <a:picLocks noGrp="1" noChangeAspect="1"/>
          </p:cNvPicPr>
          <p:nvPr>
            <p:ph idx="1"/>
          </p:nvPr>
        </p:nvPicPr>
        <p:blipFill>
          <a:blip r:embed="rId2"/>
          <a:stretch>
            <a:fillRect/>
          </a:stretch>
        </p:blipFill>
        <p:spPr>
          <a:xfrm>
            <a:off x="5791904" y="724801"/>
            <a:ext cx="5457825" cy="4419600"/>
          </a:xfrm>
          <a:prstGeom prst="rect">
            <a:avLst/>
          </a:prstGeom>
        </p:spPr>
      </p:pic>
      <p:pic>
        <p:nvPicPr>
          <p:cNvPr id="7" name="Picture 6"/>
          <p:cNvPicPr>
            <a:picLocks noChangeAspect="1"/>
          </p:cNvPicPr>
          <p:nvPr/>
        </p:nvPicPr>
        <p:blipFill>
          <a:blip r:embed="rId3"/>
          <a:stretch>
            <a:fillRect/>
          </a:stretch>
        </p:blipFill>
        <p:spPr>
          <a:xfrm>
            <a:off x="3187407" y="4488864"/>
            <a:ext cx="2124075" cy="1466850"/>
          </a:xfrm>
          <a:prstGeom prst="rect">
            <a:avLst/>
          </a:prstGeom>
        </p:spPr>
      </p:pic>
    </p:spTree>
    <p:extLst>
      <p:ext uri="{BB962C8B-B14F-4D97-AF65-F5344CB8AC3E}">
        <p14:creationId xmlns:p14="http://schemas.microsoft.com/office/powerpoint/2010/main" val="3520076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7731" y="-6179"/>
            <a:ext cx="3549121" cy="1371600"/>
          </a:xfrm>
        </p:spPr>
        <p:txBody>
          <a:bodyPr/>
          <a:lstStyle/>
          <a:p>
            <a:r>
              <a:rPr lang="en-US" dirty="0"/>
              <a:t>How do Address Points</a:t>
            </a:r>
            <a:br>
              <a:rPr lang="en-US" dirty="0"/>
            </a:br>
            <a:r>
              <a:rPr lang="en-US" dirty="0"/>
              <a:t>Relate to </a:t>
            </a:r>
            <a:r>
              <a:rPr lang="en-US" dirty="0" smtClean="0"/>
              <a:t/>
            </a:r>
            <a:br>
              <a:rPr lang="en-US" dirty="0" smtClean="0"/>
            </a:br>
            <a:r>
              <a:rPr lang="en-US" dirty="0" smtClean="0"/>
              <a:t>PDX Street Centerline</a:t>
            </a:r>
            <a:endParaRPr lang="en-US" dirty="0"/>
          </a:p>
        </p:txBody>
      </p:sp>
      <p:sp>
        <p:nvSpPr>
          <p:cNvPr id="4" name="Text Placeholder 3"/>
          <p:cNvSpPr>
            <a:spLocks noGrp="1"/>
          </p:cNvSpPr>
          <p:nvPr>
            <p:ph type="body" sz="half" idx="2"/>
          </p:nvPr>
        </p:nvSpPr>
        <p:spPr>
          <a:xfrm>
            <a:off x="1697731" y="1365421"/>
            <a:ext cx="3549121" cy="5245444"/>
          </a:xfrm>
        </p:spPr>
        <p:txBody>
          <a:bodyPr>
            <a:normAutofit/>
          </a:bodyPr>
          <a:lstStyle/>
          <a:p>
            <a:pPr algn="l"/>
            <a:r>
              <a:rPr lang="en-US" dirty="0" smtClean="0"/>
              <a:t>The city maintains a detailed centerline dataset that is used as the basis for new addresses.  </a:t>
            </a:r>
          </a:p>
          <a:p>
            <a:pPr algn="l"/>
            <a:r>
              <a:rPr lang="en-US" dirty="0" smtClean="0"/>
              <a:t>This dataset is updated frequently and published through a centerline.  We can programmatically query (python) into the geocoder and get an “estimated location” for each address string.</a:t>
            </a:r>
          </a:p>
          <a:p>
            <a:r>
              <a:rPr lang="en-US" b="1" dirty="0" smtClean="0"/>
              <a:t>Scoring Criteria</a:t>
            </a:r>
          </a:p>
          <a:p>
            <a:pPr algn="l"/>
            <a:r>
              <a:rPr lang="en-US" dirty="0" smtClean="0"/>
              <a:t>If we “connect the dots” from the estimated location to our address point, that resulting line should not cross a street.  </a:t>
            </a:r>
            <a:r>
              <a:rPr lang="en-US" b="1" dirty="0" smtClean="0"/>
              <a:t>2 points</a:t>
            </a:r>
            <a:endParaRPr lang="en-US" b="1" dirty="0"/>
          </a:p>
          <a:p>
            <a:endParaRPr lang="en-US" sz="1400" dirty="0"/>
          </a:p>
        </p:txBody>
      </p:sp>
      <p:pic>
        <p:nvPicPr>
          <p:cNvPr id="8" name="Picture 7"/>
          <p:cNvPicPr>
            <a:picLocks noChangeAspect="1"/>
          </p:cNvPicPr>
          <p:nvPr/>
        </p:nvPicPr>
        <p:blipFill>
          <a:blip r:embed="rId2"/>
          <a:stretch>
            <a:fillRect/>
          </a:stretch>
        </p:blipFill>
        <p:spPr>
          <a:xfrm>
            <a:off x="5246852" y="337166"/>
            <a:ext cx="6430635" cy="4370945"/>
          </a:xfrm>
          <a:prstGeom prst="rect">
            <a:avLst/>
          </a:prstGeom>
        </p:spPr>
      </p:pic>
      <p:pic>
        <p:nvPicPr>
          <p:cNvPr id="9" name="Picture 8"/>
          <p:cNvPicPr>
            <a:picLocks noChangeAspect="1"/>
          </p:cNvPicPr>
          <p:nvPr/>
        </p:nvPicPr>
        <p:blipFill>
          <a:blip r:embed="rId3"/>
          <a:stretch>
            <a:fillRect/>
          </a:stretch>
        </p:blipFill>
        <p:spPr>
          <a:xfrm>
            <a:off x="7126457" y="5290628"/>
            <a:ext cx="1809750" cy="1123950"/>
          </a:xfrm>
          <a:prstGeom prst="rect">
            <a:avLst/>
          </a:prstGeom>
        </p:spPr>
      </p:pic>
    </p:spTree>
    <p:extLst>
      <p:ext uri="{BB962C8B-B14F-4D97-AF65-F5344CB8AC3E}">
        <p14:creationId xmlns:p14="http://schemas.microsoft.com/office/powerpoint/2010/main" val="10137556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TC103457496[[fn=Parallax]]</Template>
  <TotalTime>3534</TotalTime>
  <Words>1214</Words>
  <Application>Microsoft Office PowerPoint</Application>
  <PresentationFormat>Widescreen</PresentationFormat>
  <Paragraphs>129</Paragraphs>
  <Slides>17</Slides>
  <Notes>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Parallax</vt:lpstr>
      <vt:lpstr>City of Portland</vt:lpstr>
      <vt:lpstr>About Jake Brown</vt:lpstr>
      <vt:lpstr>Portland’s New Master Address Repository?</vt:lpstr>
      <vt:lpstr>Master Address Repository: what,why, who, how</vt:lpstr>
      <vt:lpstr>Where did the data come from? </vt:lpstr>
      <vt:lpstr>Paint an Address Accuracy Picture</vt:lpstr>
      <vt:lpstr>How Do Address Points Relate to County Tax Lots?</vt:lpstr>
      <vt:lpstr>How do Address Points Relate to  PDX Building Footprints</vt:lpstr>
      <vt:lpstr>How do Address Points Relate to  PDX Street Centerline</vt:lpstr>
      <vt:lpstr>How do Address Points Relate to External Resource: Smarty Streets</vt:lpstr>
      <vt:lpstr>How do Address Points Relate to External Resource: Google Maps</vt:lpstr>
      <vt:lpstr>Address Accuracy Scoring Recap</vt:lpstr>
      <vt:lpstr>Picture Painted…Now Let’s Fix the Data</vt:lpstr>
      <vt:lpstr>Manual Corrections</vt:lpstr>
      <vt:lpstr>Web Editing App Tier 1 Editor</vt:lpstr>
      <vt:lpstr>Feedback Loop Process for users to suggest address reviews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of Portland</dc:title>
  <dc:creator>Brown, Jake</dc:creator>
  <cp:lastModifiedBy>Suzie Baker</cp:lastModifiedBy>
  <cp:revision>76</cp:revision>
  <cp:lastPrinted>2015-05-01T19:10:09Z</cp:lastPrinted>
  <dcterms:created xsi:type="dcterms:W3CDTF">2014-09-19T20:23:40Z</dcterms:created>
  <dcterms:modified xsi:type="dcterms:W3CDTF">2015-05-04T20:28:26Z</dcterms:modified>
</cp:coreProperties>
</file>